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5" d="100"/>
          <a:sy n="105" d="100"/>
        </p:scale>
        <p:origin x="79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7A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1645920"/>
            <a:ext cx="10362895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000"/>
              </a:spcAft>
              <a:defRPr sz="3800" b="1">
                <a:solidFill>
                  <a:srgbClr val="FFFFFF"/>
                </a:solidFill>
                <a:latin typeface="Georgia"/>
              </a:defRPr>
            </a:pPr>
            <a:r>
              <a:t>Casa di Comunità di Alzano Lombardo</a:t>
            </a:r>
          </a:p>
          <a:p>
            <a:pPr algn="ctr">
              <a:spcAft>
                <a:spcPts val="800"/>
              </a:spcAft>
              <a:defRPr sz="1600" b="1">
                <a:solidFill>
                  <a:srgbClr val="E68C0F"/>
                </a:solidFill>
                <a:latin typeface="Arial"/>
              </a:defRPr>
            </a:pPr>
            <a:r>
              <a:t>CARTA DEI SERVIZI TERRITORIALI</a:t>
            </a:r>
          </a:p>
          <a:p>
            <a:pPr algn="ctr">
              <a:spcAft>
                <a:spcPts val="800"/>
              </a:spcAft>
              <a:defRPr sz="1400">
                <a:solidFill>
                  <a:srgbClr val="FFFFFF"/>
                </a:solidFill>
                <a:latin typeface="Arial"/>
              </a:defRPr>
            </a:pPr>
            <a:r>
              <a:t>Guida completa all'accesso, agli orari e ai contatti dei servizi sanitari e sociali</a:t>
            </a:r>
          </a:p>
          <a:p>
            <a:pPr algn="ctr">
              <a:defRPr sz="1300" i="1">
                <a:solidFill>
                  <a:srgbClr val="FFFFFF"/>
                </a:solidFill>
                <a:latin typeface="Arial"/>
              </a:defRPr>
            </a:pPr>
            <a:r>
              <a:t>Aggiornata al 07/05/2026  |  ASST Bergamo Est</a:t>
            </a:r>
          </a:p>
        </p:txBody>
      </p:sp>
      <p:sp>
        <p:nvSpPr>
          <p:cNvPr id="3" name="Rectangle 2"/>
          <p:cNvSpPr/>
          <p:nvPr/>
        </p:nvSpPr>
        <p:spPr>
          <a:xfrm>
            <a:off x="4266590" y="5303520"/>
            <a:ext cx="3657600" cy="38100"/>
          </a:xfrm>
          <a:prstGeom prst="rect">
            <a:avLst/>
          </a:prstGeom>
          <a:solidFill>
            <a:srgbClr val="E68C0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20040"/>
            <a:ext cx="11277295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defRPr sz="2200" b="1">
                <a:solidFill>
                  <a:srgbClr val="0F7A4D"/>
                </a:solidFill>
                <a:latin typeface="Georgia"/>
              </a:defRPr>
            </a:pPr>
            <a:r>
              <a:t>Il Punto Unico di Accesso orienta il cittadino e avvia la presa in carico integrata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234440"/>
            <a:ext cx="11277295" cy="25400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457200" y="1645920"/>
            <a:ext cx="347472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57200" y="1645920"/>
            <a:ext cx="347472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21792" y="1920240"/>
            <a:ext cx="314553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Punto Unico di Accesso (PUA)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Il primo contatto con il sistema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Servizio Principale: Accoglienza, primo orientamento e valutazione iniziale dei bisogni sociosanitari del cittadino.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Modalità di Accesso: Accesso libero, diretto e gratuito (non serve ricetta medica).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Orari di Apertura:</a:t>
            </a:r>
            <a:br/>
            <a:r>
              <a:t>  Lunedì – Sabato: ore 08:00 – 14:00.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Contatti Diretti:</a:t>
            </a:r>
            <a:br/>
            <a:r>
              <a:t>  Telefono: 035.306.2760</a:t>
            </a:r>
            <a:br/>
            <a:r>
              <a:t>  Email: cdc.alzano@asst-bergamoest.it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58030" y="1645920"/>
            <a:ext cx="347472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4358030" y="1645920"/>
            <a:ext cx="347472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4522622" y="1920240"/>
            <a:ext cx="314553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Infermieri di Famiglia (IFeC)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Supporto attivo per cronicità e fragilità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Servizio: Presa in carico e monitoraggio (anche a domicilio) di pazienti con patologie croniche e condizioni di fragilità.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Attivazione: Su segnalazione di Medico di Famiglia, Pediatra, Specialista, Pronto Soccorso o Equipe Multidimensionale.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Sportello Informativo:</a:t>
            </a:r>
            <a:br/>
            <a:r>
              <a:t>  Lunedì – Sabato: ore 13:00 – 14:00 presso il PUA.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Contatti Diretti:</a:t>
            </a:r>
            <a:br/>
            <a:r>
              <a:t>  Cellulare: 331.231.5414</a:t>
            </a:r>
            <a:br/>
            <a:r>
              <a:t>  Email: ifec.ranica@asst-bergamoest.it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258860" y="1645920"/>
            <a:ext cx="347472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8258860" y="1645920"/>
            <a:ext cx="347472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423452" y="1920240"/>
            <a:ext cx="314553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Valutazione e Cure Domiciliari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Integrazione dei percorsi complessi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Valutazione Multidimensionale (EVM): Equipe integrata per l'analisi dei bisogni sanitari e sociali complessi del paziente.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Segnalazione Casi Complessi: Effettuata da Medico di Famiglia, Pediatra, IFeC, Cure Domiciliari, Ospedale o Servizi Sociali.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Cure Domiciliari: Attivazione e monitoraggio dell'assistenza medica e infermieristica a casa, avviata dal Medico di Famiglia.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20040"/>
            <a:ext cx="11277295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defRPr sz="2200" b="1">
                <a:solidFill>
                  <a:srgbClr val="0F7A4D"/>
                </a:solidFill>
                <a:latin typeface="Georgia"/>
              </a:defRPr>
            </a:pPr>
            <a:r>
              <a:t>Lo Sportello Amministrativo gestisce le pratiche quotidiane dei cittadini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234440"/>
            <a:ext cx="11277295" cy="25400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457200" y="1645920"/>
            <a:ext cx="539496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57200" y="1645920"/>
            <a:ext cx="539496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21792" y="1920240"/>
            <a:ext cx="506577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Sportello Amministrativo Territoriale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Servizi amministrativi per i cittadini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Scelta e Revoca del Medico: Cambio e assegnazione del Medico di Medicina Generale (MMG) e del Pediatra di Libera Scelta (PLS).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Esenzioni Ticket: Gestione e rilascio di esenzioni per patologia, reddito, età o invalidità.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Assistenza Protesica e Integrativa: Presentazione di domande per protesi, ausili e prodotti per l'integrazione farmaceutica.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Farmaceutica Ambulatoriale: Rilascio di autorizzazioni e raccolta delle domande specifiche.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Domande Trasporto Dializzati: Gestione delle pratiche per il rimborso dei trasporti assistiti.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39535" y="1645920"/>
            <a:ext cx="5394960" cy="219456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339535" y="1645920"/>
            <a:ext cx="539496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504127" y="1920240"/>
            <a:ext cx="5065776" cy="1755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Orari di Apertura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Fasce orarie di accesso libero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Lunedì – Venerdì (Mattina): ore 08:30 – 12:30 (Accesso libero)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Lunedì e Giovedì (Pomeriggio): ore 14:00 – 15:30 (Accesso libero)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39535" y="4114800"/>
            <a:ext cx="5394960" cy="219456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339535" y="4114800"/>
            <a:ext cx="539496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504127" y="4389120"/>
            <a:ext cx="5065776" cy="1755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Recapiti dello Sportello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Per assistenza amministrativa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Contatti Telefonici: 035.306.2757  |  035.306.2761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Indirizzo Email: sportello.alzano@asst-bergamoest.it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20040"/>
            <a:ext cx="11277295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defRPr sz="2200" b="1">
                <a:solidFill>
                  <a:srgbClr val="0F7A4D"/>
                </a:solidFill>
                <a:latin typeface="Georgia"/>
              </a:defRPr>
            </a:pPr>
            <a:r>
              <a:t>Punto Prelievi, Vaccinazioni e Assistenza Primaria garantiscono la prevenzione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234440"/>
            <a:ext cx="11277295" cy="25400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457200" y="1645920"/>
            <a:ext cx="347472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57200" y="1645920"/>
            <a:ext cx="347472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21792" y="1920240"/>
            <a:ext cx="314553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Punto Prelievi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Accesso programmato e sicuro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Destinatari: Servizio rivolto a utenti a partire da 14 anni d'età.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Giorno del Prelievo: Solo il giovedì, ore 08:15 – 09:15 (esclusivamente su prenotazione).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Modalità di Prenotazione e Pre-accettazione:</a:t>
            </a:r>
            <a:br/>
            <a:r>
              <a:t>  - Di persona: lun-ven ore 8:30-10:30 agli sportelli CdC Alzano</a:t>
            </a:r>
            <a:br/>
            <a:r>
              <a:t>  - Telefono: lun-ven ore 12:00-13:00 / sabato ore 8:00-13:00 al numero 035.306.2535 / 2568.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Avviso: Non si accettano campioni eseguiti a domicilio.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58030" y="1645920"/>
            <a:ext cx="347472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4358030" y="1645920"/>
            <a:ext cx="347472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4522622" y="1920240"/>
            <a:ext cx="314553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Servizio Vaccinazioni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Prevenzione e profilassi vaccinale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Prestazioni: Vaccinazioni obbligatorie e raccomandate per l'infanzia, l'adolescenza e gli adulti.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Orari delle Sedute:</a:t>
            </a:r>
            <a:br/>
            <a:r>
              <a:t>  - Lunedì e Giovedì: 08:30 – 12:30 e 14:00 – 16:00</a:t>
            </a:r>
            <a:br/>
            <a:r>
              <a:t>  - Venerdì: 09:00 – 12:30.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Info e Prenotazioni: 035.306.1114 (int. 1-2) il mercoledì ore 10:00-12:30 e venerdì ore 14:00-15:30.</a:t>
            </a:r>
            <a:br/>
            <a:r>
              <a:t>  Email: vaccinazioni.gazzaniga@asst-bergamoest.it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258860" y="1645920"/>
            <a:ext cx="347472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8258860" y="1645920"/>
            <a:ext cx="347472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423452" y="1920240"/>
            <a:ext cx="314553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Ambulatorio Infermieristico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Interventi assistenziali ed educativi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Prestazioni Assistenziali: Medicazioni semplici e complesse, terapie iniettive, monitoraggio parametri ed educazione sanitaria.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Modalità di Accesso: Solo su prenotazione.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Prenotazioni: Contattando il PUA (035.306.2535 / 2568) da lunedì a sabato dalle ore 08:00 alle ore 14:00.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Contatti Dedicati:</a:t>
            </a:r>
            <a:br/>
            <a:r>
              <a:t>  Email: cdc.vilminore@asst-bergamoest.it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20040"/>
            <a:ext cx="11277295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defRPr sz="2200" b="1">
                <a:solidFill>
                  <a:srgbClr val="0F7A4D"/>
                </a:solidFill>
                <a:latin typeface="Georgia"/>
              </a:defRPr>
            </a:pPr>
            <a:r>
              <a:t>L'Ambulatorio Temporaneo e i servizi specialistici supportano la medicina di base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234440"/>
            <a:ext cx="11277295" cy="25400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457200" y="1645920"/>
            <a:ext cx="539496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57200" y="1645920"/>
            <a:ext cx="539496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21792" y="1920240"/>
            <a:ext cx="506577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Medicina Generale Temporanea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Garanzia di continuità assistenziale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Ambulatorio Medico Temporaneo (AMT): Consente ai cittadini rimasti senza Medico di Famiglia ('orfani') di ricevere visite occasionali, ricette e prescrizioni.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Prenotazioni AMT: Tramite gli sportelli PUA oppure in autonomia scaricando l'App Elty (iOS/Android).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Servizio di Continuità Assistenziale:</a:t>
            </a:r>
            <a:br/>
            <a:r>
              <a:t>  Attivo per necessità mediche non differibili nelle ore notturne, nei giorni prefestivi e festivi.</a:t>
            </a:r>
            <a:br/>
            <a:r>
              <a:t>  Contattare la Centrale Operativa Regionale al numero unico gratuito: 116117.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39535" y="1645920"/>
            <a:ext cx="539496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339535" y="1645920"/>
            <a:ext cx="539496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504127" y="1920240"/>
            <a:ext cx="506577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Ambulatori e Servizi Specialistici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Percorsi territoriali mirati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Ambulatorio di Diabetologia: Assistenza e visite specialistiche per la cura del diabete.</a:t>
            </a:r>
            <a:br/>
            <a:r>
              <a:t>  Prenotazioni: Tramite il CUP Regionale sul sito web prenotasalute.regione.lombardia.it oppure al Numero Verde 800.638.638 (02.999.599 da cellulare).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Servizio Disturbi del Comportamento Alimentare (DCA):</a:t>
            </a:r>
            <a:br/>
            <a:r>
              <a:t>  Valutazione diagnostica e clinica multidisciplinare a partire dai 15 anni.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Accesso DCA: Chiamando lo 035.306.6404 (lun-ven 8:30-15:30), scrivendo a cda.piario@asst-bergamoest.it, o su invio formale del Medico di Famiglia, di reparti ospedalieri o di servizi psichiatrici.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20040"/>
            <a:ext cx="11277295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defRPr sz="2200" b="1">
                <a:solidFill>
                  <a:srgbClr val="0F7A4D"/>
                </a:solidFill>
                <a:latin typeface="Georgia"/>
              </a:defRPr>
            </a:pPr>
            <a:r>
              <a:t>Il Consultorio, il Servizio di Psicologia e lo Screening tutelano il benessere psicofisico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234440"/>
            <a:ext cx="11277295" cy="25400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457200" y="1645920"/>
            <a:ext cx="347472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57200" y="1645920"/>
            <a:ext cx="347472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21792" y="1920240"/>
            <a:ext cx="314553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Consultorio Familiare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Sostegno globale alla famiglia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Attività: Servizi di tutela, diagnosi e sostegno per la donna, la coppia, la famiglia e il singolo in ogni fase del ciclo di vita.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Equipe Multidisciplinare &amp; Contatti:</a:t>
            </a:r>
            <a:br/>
            <a:r>
              <a:t>  - Ostetrica: 035.306.2753 / 2754</a:t>
            </a:r>
            <a:br/>
            <a:r>
              <a:t>  - Psicologo: 035.306.2751 / 2752</a:t>
            </a:r>
            <a:br/>
            <a:r>
              <a:t>  - Assistente Sociale: 035.306.2748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58030" y="1645920"/>
            <a:ext cx="347472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4358030" y="1645920"/>
            <a:ext cx="347472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4522622" y="1920240"/>
            <a:ext cx="314553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Servizio di Psicologia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Trattamento dei disturbi emotivi lievi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Prestazioni: Valutazione dei bisogni psicologici, promozione del benessere e stili di vita sani.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Trattamento Clinico: Interventi mirati per disturbi emotivi lievi (ansia, depressione, reazioni allo stress) legati a fragilità, cronicità o fasi di transizione.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Modalità di Accesso: Accesso diretto e spontaneo, senza necessità di prescrizione medica.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Orari e Prenotazione: Servizio attivo da lunedì a venerdì, con prenotazione obbligatoria tramite PUA.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258860" y="1645920"/>
            <a:ext cx="347472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8258860" y="1645920"/>
            <a:ext cx="347472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423452" y="1920240"/>
            <a:ext cx="314553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Programmi di Screening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La prevenzione precoce sul territorio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Prestazione: Screening preventivo del cancro alla cervice uterina (effettuazione di PAP test ed HPV test).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Destinatari: Donne comprese nella fascia d'età tra i 25 e i 64 anni.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Modalità di Partecipazione:</a:t>
            </a:r>
            <a:br/>
            <a:r>
              <a:t>  - Su lettera ufficiale di invito di ATS.</a:t>
            </a:r>
            <a:br/>
            <a:r>
              <a:t>  - Chiamando direttamente il numero 035.306.2765, da lunedì a giovedì dalle ore 13:45 alle ore 15:45.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20040"/>
            <a:ext cx="11277295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defRPr sz="2200" b="1">
                <a:solidFill>
                  <a:srgbClr val="0F7A4D"/>
                </a:solidFill>
                <a:latin typeface="Georgia"/>
              </a:defRPr>
            </a:pPr>
            <a:r>
              <a:t>La Telemedicina e la Sede di Alzano Lombardo rendono i servizi più vicini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1234440"/>
            <a:ext cx="11277295" cy="25400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457200" y="1645920"/>
            <a:ext cx="539496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457200" y="1645920"/>
            <a:ext cx="539496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21792" y="1920240"/>
            <a:ext cx="506577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Telemedicina e Servizi da Remoto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Tecnologia al servizio della salute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Servizio in ASST Bergamo Est: Erogazione di prestazioni sanitarie da remoto (televisite e telemonitoraggio continuo) per seguire l'utente direttamente a casa.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Ambiti di Applicazione Attivi:</a:t>
            </a:r>
            <a:br/>
            <a:r>
              <a:t>  - Nutrizione artificiale domiciliare</a:t>
            </a:r>
            <a:br/>
            <a:r>
              <a:t>  - Riabilitazione cardiologica</a:t>
            </a:r>
            <a:br/>
            <a:r>
              <a:t>  - Diabetologia specialistica</a:t>
            </a:r>
            <a:br/>
            <a:r>
              <a:t>  - Ginecologia clinica</a:t>
            </a:r>
            <a:br/>
            <a:r>
              <a:t>  - Servizio per le Dipendenze (SERD).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Maggiori Informazioni: Contattare gli operatori del PUA.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39535" y="1645920"/>
            <a:ext cx="5394960" cy="4663440"/>
          </a:xfrm>
          <a:prstGeom prst="roundRect">
            <a:avLst/>
          </a:prstGeom>
          <a:solidFill>
            <a:srgbClr val="FFFFFF"/>
          </a:solidFill>
          <a:ln w="19050">
            <a:solidFill>
              <a:srgbClr val="D2E6D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339535" y="1645920"/>
            <a:ext cx="5394960" cy="109728"/>
          </a:xfrm>
          <a:prstGeom prst="rect">
            <a:avLst/>
          </a:prstGeom>
          <a:solidFill>
            <a:srgbClr val="0F7A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504127" y="1920240"/>
            <a:ext cx="5065776" cy="4224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400" b="1">
                <a:solidFill>
                  <a:srgbClr val="0F7A4D"/>
                </a:solidFill>
                <a:latin typeface="Georgia"/>
              </a:defRPr>
            </a:pPr>
            <a:r>
              <a:t>Informazioni Sede e Contatti</a:t>
            </a:r>
          </a:p>
          <a:p>
            <a:pPr>
              <a:spcAft>
                <a:spcPts val="600"/>
              </a:spcAft>
              <a:defRPr sz="1050" b="1" i="1">
                <a:solidFill>
                  <a:srgbClr val="E68C0F"/>
                </a:solidFill>
                <a:latin typeface="Arial"/>
              </a:defRPr>
            </a:pPr>
            <a:r>
              <a:t>Riferimenti e relazioni con il pubblico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Indirizzo della Casa di Comunità:</a:t>
            </a:r>
            <a:br/>
            <a:r>
              <a:t>  Via Ribolla n. 1, 24022 Alzano Lombardo (BG).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Portale Web Ufficiale:</a:t>
            </a:r>
            <a:br/>
            <a:r>
              <a:t>  www.asst-bergamoest.it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Ufficio Relazioni con il Pubblico (URP):</a:t>
            </a:r>
            <a:br/>
            <a:r>
              <a:t>  Disponibile per segnalazioni, suggerimenti, informazioni ed esercizio dei diritti di tutela dell'utente.</a:t>
            </a:r>
          </a:p>
          <a:p>
            <a:pPr>
              <a:spcAft>
                <a:spcPts val="400"/>
              </a:spcAft>
              <a:defRPr sz="950">
                <a:solidFill>
                  <a:srgbClr val="212B25"/>
                </a:solidFill>
                <a:latin typeface="Arial"/>
              </a:defRPr>
            </a:pPr>
            <a:r>
              <a:t>• Aggiornamento Ufficiale del Documento:</a:t>
            </a:r>
            <a:br/>
            <a:r>
              <a:t>  Le presenti informazioni sono aggiornate al 07/05/2026.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1349</Words>
  <Application>Microsoft Office PowerPoint</Application>
  <PresentationFormat>Widescreen</PresentationFormat>
  <Paragraphs>95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Elena Pezzotta</dc:creator>
  <cp:keywords/>
  <dc:description>generated using python-pptx</dc:description>
  <cp:lastModifiedBy>Elena Pezzotta</cp:lastModifiedBy>
  <cp:revision>1</cp:revision>
  <dcterms:created xsi:type="dcterms:W3CDTF">2013-01-27T09:14:16Z</dcterms:created>
  <dcterms:modified xsi:type="dcterms:W3CDTF">2026-09-10T11:03:11Z</dcterms:modified>
  <cp:category/>
</cp:coreProperties>
</file>